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2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2" autoAdjust="0"/>
    <p:restoredTop sz="94598" autoAdjust="0"/>
  </p:normalViewPr>
  <p:slideViewPr>
    <p:cSldViewPr snapToGrid="0">
      <p:cViewPr varScale="1">
        <p:scale>
          <a:sx n="105" d="100"/>
          <a:sy n="105" d="100"/>
        </p:scale>
        <p:origin x="101" y="10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523bb6b8b_1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" name="Google Shape;89;g7523bb6b8b_11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g7523bb6b8b_11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c5abbd340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6" name="Google Shape;186;gc5abbd3403_0_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gc5abbd3403_0_3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c5abbd3403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6" name="Google Shape;196;gc5abbd3403_0_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gc5abbd3403_0_3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c6f9e470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c6f9e470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7523bb6b8b_11_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g7523bb6b8b_11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c6f9e470d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c6f9e470d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8bc1134f08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6" name="Google Shape;136;g8bc1134f08_0_9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7" name="Google Shape;137;g8bc1134f08_0_9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c5abbd3403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6" name="Google Shape;146;gc5abbd3403_0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gc5abbd3403_0_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6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c5abbd3403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6" name="Google Shape;156;gc5abbd3403_0_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7" name="Google Shape;157;gc5abbd3403_0_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c5abbd3403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gc5abbd3403_0_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gc5abbd3403_0_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c5abbd3403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6" name="Google Shape;176;gc5abbd3403_0_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gc5abbd3403_0_2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" name="Google Shape;11;p2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2" name="Google Shape;12;p2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13" name="Google Shape;13;p2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w="762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4" name="Google Shape;14;p2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15" name="Google Shape;15;p2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16" name="Google Shape;16;p2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w="762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8" name="Google Shape;18;p2"/>
          <p:cNvSpPr txBox="1">
            <a:spLocks noGrp="1"/>
          </p:cNvSpPr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subTitle" idx="1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1"/>
          <p:cNvSpPr txBox="1">
            <a:spLocks noGrp="1"/>
          </p:cNvSpPr>
          <p:nvPr>
            <p:ph type="body" idx="1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9" name="Google Shape;59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2_Internal Cover">
  <p:cSld name="2_Internal Cover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250873" y="628171"/>
            <a:ext cx="8893125" cy="4192598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3"/>
          <p:cNvSpPr/>
          <p:nvPr/>
        </p:nvSpPr>
        <p:spPr>
          <a:xfrm>
            <a:off x="0" y="629831"/>
            <a:ext cx="250800" cy="4191000"/>
          </a:xfrm>
          <a:prstGeom prst="rect">
            <a:avLst/>
          </a:prstGeom>
          <a:gradFill>
            <a:gsLst>
              <a:gs pos="0">
                <a:schemeClr val="accent2"/>
              </a:gs>
              <a:gs pos="16000">
                <a:schemeClr val="accent2"/>
              </a:gs>
              <a:gs pos="74000">
                <a:schemeClr val="accent1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5" name="Google Shape;65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23226" y="257384"/>
            <a:ext cx="1323594" cy="146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212205" y="4953997"/>
            <a:ext cx="2634615" cy="68388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3"/>
          <p:cNvSpPr/>
          <p:nvPr/>
        </p:nvSpPr>
        <p:spPr>
          <a:xfrm>
            <a:off x="250466" y="626476"/>
            <a:ext cx="8891400" cy="4194300"/>
          </a:xfrm>
          <a:prstGeom prst="rect">
            <a:avLst/>
          </a:prstGeom>
          <a:gradFill>
            <a:gsLst>
              <a:gs pos="0">
                <a:srgbClr val="7A4F9C">
                  <a:alpha val="69803"/>
                </a:srgbClr>
              </a:gs>
              <a:gs pos="51000">
                <a:srgbClr val="27B0B8">
                  <a:alpha val="69803"/>
                </a:srgbClr>
              </a:gs>
              <a:gs pos="100000">
                <a:srgbClr val="BFCB74">
                  <a:alpha val="69803"/>
                </a:srgbClr>
              </a:gs>
            </a:gsLst>
            <a:lin ang="18900044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" name="Google Shape;68;p13"/>
          <p:cNvSpPr txBox="1">
            <a:spLocks noGrp="1"/>
          </p:cNvSpPr>
          <p:nvPr>
            <p:ph type="ctrTitle"/>
          </p:nvPr>
        </p:nvSpPr>
        <p:spPr>
          <a:xfrm>
            <a:off x="504825" y="1444876"/>
            <a:ext cx="54204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300"/>
              <a:buFont typeface="Oswald"/>
              <a:buNone/>
              <a:defRPr sz="53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subTitle" idx="1"/>
          </p:nvPr>
        </p:nvSpPr>
        <p:spPr>
          <a:xfrm>
            <a:off x="504824" y="3630938"/>
            <a:ext cx="5420400" cy="47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 b="0" i="1" cap="non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 rtl="0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body" idx="2"/>
          </p:nvPr>
        </p:nvSpPr>
        <p:spPr>
          <a:xfrm>
            <a:off x="504824" y="4446684"/>
            <a:ext cx="3757500" cy="25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0" i="0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0480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2857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900"/>
              <a:buChar char="○"/>
              <a:def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1750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100"/>
            </a:lvl6pPr>
            <a:lvl7pPr marL="3200400" lvl="6" indent="-3175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100"/>
            </a:lvl7pPr>
            <a:lvl8pPr marL="3657600" lvl="7" indent="-3175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100"/>
            </a:lvl8pPr>
            <a:lvl9pPr marL="4114800" lvl="8" indent="-317500" algn="l" rtl="0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 sz="1100"/>
            </a:lvl9pPr>
          </a:lstStyle>
          <a:p>
            <a:endParaRPr/>
          </a:p>
        </p:txBody>
      </p:sp>
      <p:sp>
        <p:nvSpPr>
          <p:cNvPr id="71" name="Google Shape;71;p13"/>
          <p:cNvSpPr txBox="1"/>
          <p:nvPr/>
        </p:nvSpPr>
        <p:spPr>
          <a:xfrm>
            <a:off x="252413" y="628171"/>
            <a:ext cx="1471500" cy="15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BOOZ ALLEN HAMILTON INTERNAL</a:t>
            </a:r>
            <a:endParaRPr sz="1100"/>
          </a:p>
        </p:txBody>
      </p:sp>
      <p:sp>
        <p:nvSpPr>
          <p:cNvPr id="72" name="Google Shape;72;p13"/>
          <p:cNvSpPr txBox="1">
            <a:spLocks noGrp="1"/>
          </p:cNvSpPr>
          <p:nvPr>
            <p:ph type="body" idx="3"/>
          </p:nvPr>
        </p:nvSpPr>
        <p:spPr>
          <a:xfrm>
            <a:off x="510680" y="1181870"/>
            <a:ext cx="3757500" cy="25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0" i="0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0480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2857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900"/>
              <a:buChar char="○"/>
              <a:def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1750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100"/>
            </a:lvl6pPr>
            <a:lvl7pPr marL="3200400" lvl="6" indent="-3175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100"/>
            </a:lvl7pPr>
            <a:lvl8pPr marL="3657600" lvl="7" indent="-3175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100"/>
            </a:lvl8pPr>
            <a:lvl9pPr marL="4114800" lvl="8" indent="-317500" algn="l" rtl="0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 sz="1100"/>
            </a:lvl9pPr>
          </a:lstStyle>
          <a:p>
            <a:endParaRPr/>
          </a:p>
        </p:txBody>
      </p:sp>
      <p:sp>
        <p:nvSpPr>
          <p:cNvPr id="73" name="Google Shape;73;p13"/>
          <p:cNvSpPr/>
          <p:nvPr/>
        </p:nvSpPr>
        <p:spPr>
          <a:xfrm>
            <a:off x="0" y="626476"/>
            <a:ext cx="252300" cy="4191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ide Title only">
  <p:cSld name="Wide Title only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4"/>
          <p:cNvSpPr txBox="1">
            <a:spLocks noGrp="1"/>
          </p:cNvSpPr>
          <p:nvPr>
            <p:ph type="title"/>
          </p:nvPr>
        </p:nvSpPr>
        <p:spPr>
          <a:xfrm>
            <a:off x="628650" y="159722"/>
            <a:ext cx="8036400" cy="73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1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76" name="Google Shape;76;p14"/>
          <p:cNvSpPr txBox="1">
            <a:spLocks noGrp="1"/>
          </p:cNvSpPr>
          <p:nvPr>
            <p:ph type="sldNum" idx="12"/>
          </p:nvPr>
        </p:nvSpPr>
        <p:spPr>
          <a:xfrm>
            <a:off x="8319053" y="4800600"/>
            <a:ext cx="3462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7" name="Google Shape;77;p14"/>
          <p:cNvSpPr txBox="1">
            <a:spLocks noGrp="1"/>
          </p:cNvSpPr>
          <p:nvPr>
            <p:ph type="ftr" idx="11"/>
          </p:nvPr>
        </p:nvSpPr>
        <p:spPr>
          <a:xfrm>
            <a:off x="628650" y="4800338"/>
            <a:ext cx="3707700" cy="3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500" i="1">
                <a:latin typeface="Georgia"/>
                <a:ea typeface="Georgia"/>
                <a:cs typeface="Georgia"/>
                <a:sym typeface="Georgia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cxnSp>
        <p:nvCxnSpPr>
          <p:cNvPr id="78" name="Google Shape;78;p14"/>
          <p:cNvCxnSpPr/>
          <p:nvPr/>
        </p:nvCxnSpPr>
        <p:spPr>
          <a:xfrm>
            <a:off x="628650" y="4800338"/>
            <a:ext cx="8036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9" name="Google Shape;79;p14"/>
          <p:cNvSpPr txBox="1">
            <a:spLocks noGrp="1"/>
          </p:cNvSpPr>
          <p:nvPr>
            <p:ph type="dt" idx="10"/>
          </p:nvPr>
        </p:nvSpPr>
        <p:spPr>
          <a:xfrm>
            <a:off x="4336286" y="4834997"/>
            <a:ext cx="6213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rgbClr val="7F7F7F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widescreen" type="obj">
  <p:cSld name="OBJECT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 txBox="1">
            <a:spLocks noGrp="1"/>
          </p:cNvSpPr>
          <p:nvPr>
            <p:ph type="title"/>
          </p:nvPr>
        </p:nvSpPr>
        <p:spPr>
          <a:xfrm>
            <a:off x="628650" y="159722"/>
            <a:ext cx="8036400" cy="73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1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82" name="Google Shape;82;p15"/>
          <p:cNvSpPr txBox="1">
            <a:spLocks noGrp="1"/>
          </p:cNvSpPr>
          <p:nvPr>
            <p:ph type="body" idx="1"/>
          </p:nvPr>
        </p:nvSpPr>
        <p:spPr>
          <a:xfrm>
            <a:off x="628650" y="1165860"/>
            <a:ext cx="8036400" cy="34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100"/>
            </a:lvl1pPr>
            <a:lvl2pPr marL="91440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100"/>
            </a:lvl2pPr>
            <a:lvl3pPr marL="137160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100"/>
            </a:lvl3pPr>
            <a:lvl4pPr marL="1828800" lvl="3" indent="-31750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1100"/>
            </a:lvl4pPr>
            <a:lvl5pPr marL="228600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100"/>
            </a:lvl5pPr>
            <a:lvl6pPr marL="2743200" lvl="5" indent="-31750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100"/>
            </a:lvl6pPr>
            <a:lvl7pPr marL="3200400" lvl="6" indent="-3175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100"/>
            </a:lvl7pPr>
            <a:lvl8pPr marL="3657600" lvl="7" indent="-3175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100"/>
            </a:lvl8pPr>
            <a:lvl9pPr marL="4114800" lvl="8" indent="-317500" algn="l" rtl="0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 sz="1100"/>
            </a:lvl9pPr>
          </a:lstStyle>
          <a:p>
            <a:endParaRPr/>
          </a:p>
        </p:txBody>
      </p:sp>
      <p:sp>
        <p:nvSpPr>
          <p:cNvPr id="83" name="Google Shape;83;p15"/>
          <p:cNvSpPr txBox="1">
            <a:spLocks noGrp="1"/>
          </p:cNvSpPr>
          <p:nvPr>
            <p:ph type="sldNum" idx="12"/>
          </p:nvPr>
        </p:nvSpPr>
        <p:spPr>
          <a:xfrm>
            <a:off x="8319053" y="4800600"/>
            <a:ext cx="3462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4" name="Google Shape;84;p15"/>
          <p:cNvSpPr txBox="1">
            <a:spLocks noGrp="1"/>
          </p:cNvSpPr>
          <p:nvPr>
            <p:ph type="ftr" idx="11"/>
          </p:nvPr>
        </p:nvSpPr>
        <p:spPr>
          <a:xfrm>
            <a:off x="628650" y="4800338"/>
            <a:ext cx="3707700" cy="3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500" i="1">
                <a:latin typeface="Georgia"/>
                <a:ea typeface="Georgia"/>
                <a:cs typeface="Georgia"/>
                <a:sym typeface="Georgia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cxnSp>
        <p:nvCxnSpPr>
          <p:cNvPr id="85" name="Google Shape;85;p15"/>
          <p:cNvCxnSpPr/>
          <p:nvPr/>
        </p:nvCxnSpPr>
        <p:spPr>
          <a:xfrm>
            <a:off x="628650" y="4800338"/>
            <a:ext cx="8036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86" name="Google Shape;86;p15"/>
          <p:cNvSpPr txBox="1">
            <a:spLocks noGrp="1"/>
          </p:cNvSpPr>
          <p:nvPr>
            <p:ph type="dt" idx="10"/>
          </p:nvPr>
        </p:nvSpPr>
        <p:spPr>
          <a:xfrm>
            <a:off x="4336286" y="4834997"/>
            <a:ext cx="6213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rgbClr val="7F7F7F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1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2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6"/>
        </a:solid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7" name="Google Shape;47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8" name="Google Shape;48;p9"/>
          <p:cNvSpPr txBox="1">
            <a:spLocks noGrp="1"/>
          </p:cNvSpPr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ubTitle" idx="1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>
            <a:spLocks noGrp="1"/>
          </p:cNvSpPr>
          <p:nvPr>
            <p:ph type="body" idx="1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>
            <a:endParaRPr/>
          </a:p>
        </p:txBody>
      </p:sp>
      <p:sp>
        <p:nvSpPr>
          <p:cNvPr id="54" name="Google Shape;5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tropic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transition spd="slow">
    <p:push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.png"/><Relationship Id="rId5" Type="http://schemas.openxmlformats.org/officeDocument/2006/relationships/image" Target="../media/image6.jp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1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g"/><Relationship Id="rId3" Type="http://schemas.openxmlformats.org/officeDocument/2006/relationships/image" Target="../media/image4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6"/>
          <p:cNvSpPr txBox="1">
            <a:spLocks noGrp="1"/>
          </p:cNvSpPr>
          <p:nvPr>
            <p:ph type="ctrTitle"/>
          </p:nvPr>
        </p:nvSpPr>
        <p:spPr>
          <a:xfrm>
            <a:off x="704850" y="1735331"/>
            <a:ext cx="7867649" cy="1397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300"/>
              <a:buFont typeface="Oswald"/>
              <a:buNone/>
            </a:pPr>
            <a:r>
              <a:rPr lang="en-US" sz="2400" dirty="0"/>
              <a:t>Cloud Excellence Presentation</a:t>
            </a: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300"/>
              <a:buFont typeface="Oswald"/>
              <a:buNone/>
            </a:pPr>
            <a:r>
              <a:rPr lang="en-US" sz="2400" dirty="0"/>
              <a:t>Team 1</a:t>
            </a: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300"/>
              <a:buFont typeface="Oswald"/>
              <a:buNone/>
            </a:pPr>
            <a:r>
              <a:rPr lang="en-US" sz="2400" dirty="0"/>
              <a:t>Members: </a:t>
            </a:r>
            <a:r>
              <a:rPr lang="en-US" sz="2400" dirty="0" err="1"/>
              <a:t>Anjelique</a:t>
            </a:r>
            <a:r>
              <a:rPr lang="en-US" sz="2400" dirty="0"/>
              <a:t> Butler</a:t>
            </a:r>
            <a:br>
              <a:rPr lang="en-US" sz="2400" dirty="0"/>
            </a:br>
            <a:r>
              <a:rPr lang="en-US" sz="2400" dirty="0"/>
              <a:t>            Chris Mickey</a:t>
            </a:r>
            <a:br>
              <a:rPr lang="en-US" sz="2400" dirty="0"/>
            </a:br>
            <a:r>
              <a:rPr lang="en-US" sz="2400" dirty="0"/>
              <a:t>                   Harwinder Singh</a:t>
            </a:r>
            <a:br>
              <a:rPr lang="en-US" sz="2400" dirty="0"/>
            </a:br>
            <a:r>
              <a:rPr lang="en-US" sz="2400" dirty="0"/>
              <a:t>           Kate Briggs</a:t>
            </a:r>
            <a:br>
              <a:rPr lang="en-US" sz="2400" dirty="0"/>
            </a:br>
            <a:r>
              <a:rPr lang="en-US" sz="2400" dirty="0"/>
              <a:t>             Sarah Grimm</a:t>
            </a:r>
          </a:p>
        </p:txBody>
      </p:sp>
      <p:sp>
        <p:nvSpPr>
          <p:cNvPr id="93" name="Google Shape;93;p16"/>
          <p:cNvSpPr txBox="1">
            <a:spLocks noGrp="1"/>
          </p:cNvSpPr>
          <p:nvPr>
            <p:ph type="body" idx="2"/>
          </p:nvPr>
        </p:nvSpPr>
        <p:spPr>
          <a:xfrm>
            <a:off x="504824" y="4446684"/>
            <a:ext cx="3757613" cy="259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</a:pPr>
            <a:r>
              <a:rPr lang="en" sz="1100" i="1" dirty="0"/>
              <a:t>August 2021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</a:pPr>
            <a:endParaRPr sz="1100" dirty="0"/>
          </a:p>
        </p:txBody>
      </p:sp>
      <p:pic>
        <p:nvPicPr>
          <p:cNvPr id="94" name="Google Shape;9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38075"/>
            <a:ext cx="1300150" cy="18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14725" y="109850"/>
            <a:ext cx="1563800" cy="43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5"/>
          <p:cNvSpPr txBox="1"/>
          <p:nvPr/>
        </p:nvSpPr>
        <p:spPr>
          <a:xfrm>
            <a:off x="67624" y="46690"/>
            <a:ext cx="8224800" cy="4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FF770D"/>
                </a:solidFill>
              </a:rPr>
              <a:t>Q &amp; A - Ask us anything</a:t>
            </a:r>
            <a:endParaRPr sz="2800">
              <a:solidFill>
                <a:srgbClr val="FF770D"/>
              </a:solidFill>
            </a:endParaRPr>
          </a:p>
        </p:txBody>
      </p:sp>
      <p:sp>
        <p:nvSpPr>
          <p:cNvPr id="190" name="Google Shape;190;p25"/>
          <p:cNvSpPr txBox="1"/>
          <p:nvPr/>
        </p:nvSpPr>
        <p:spPr>
          <a:xfrm>
            <a:off x="67625" y="500300"/>
            <a:ext cx="8889300" cy="3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  <a:p>
            <a:pPr marL="457200" marR="101600" lvl="0" indent="0" algn="l" rtl="0">
              <a:lnSpc>
                <a:spcPct val="115000"/>
              </a:lnSpc>
              <a:spcBef>
                <a:spcPts val="3400"/>
              </a:spcBef>
              <a:spcAft>
                <a:spcPts val="3400"/>
              </a:spcAft>
              <a:buNone/>
            </a:pPr>
            <a:endParaRPr sz="1050">
              <a:solidFill>
                <a:srgbClr val="333333"/>
              </a:solidFill>
            </a:endParaRPr>
          </a:p>
        </p:txBody>
      </p:sp>
      <p:sp>
        <p:nvSpPr>
          <p:cNvPr id="191" name="Google Shape;191;p25"/>
          <p:cNvSpPr txBox="1"/>
          <p:nvPr/>
        </p:nvSpPr>
        <p:spPr>
          <a:xfrm>
            <a:off x="5461200" y="4955088"/>
            <a:ext cx="3682800" cy="1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92" name="Google Shape;19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38075"/>
            <a:ext cx="1300150" cy="18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14725" y="109850"/>
            <a:ext cx="1563800" cy="43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6"/>
          <p:cNvSpPr txBox="1">
            <a:spLocks noGrp="1"/>
          </p:cNvSpPr>
          <p:nvPr>
            <p:ph type="ctrTitle"/>
          </p:nvPr>
        </p:nvSpPr>
        <p:spPr>
          <a:xfrm>
            <a:off x="704850" y="1649606"/>
            <a:ext cx="7867500" cy="139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300"/>
              <a:buFont typeface="Oswald"/>
              <a:buNone/>
            </a:pPr>
            <a:r>
              <a:rPr lang="en" sz="3600"/>
              <a:t>Thank you!!!</a:t>
            </a:r>
            <a:endParaRPr sz="3600"/>
          </a:p>
        </p:txBody>
      </p:sp>
      <p:sp>
        <p:nvSpPr>
          <p:cNvPr id="200" name="Google Shape;200;p26"/>
          <p:cNvSpPr txBox="1">
            <a:spLocks noGrp="1"/>
          </p:cNvSpPr>
          <p:nvPr>
            <p:ph type="body" idx="2"/>
          </p:nvPr>
        </p:nvSpPr>
        <p:spPr>
          <a:xfrm>
            <a:off x="504824" y="4446684"/>
            <a:ext cx="3757500" cy="25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</a:pPr>
            <a:r>
              <a:rPr lang="en" sz="1100" i="1"/>
              <a:t>MARCH 2021</a:t>
            </a:r>
            <a:endParaRPr sz="1100"/>
          </a:p>
        </p:txBody>
      </p:sp>
      <p:pic>
        <p:nvPicPr>
          <p:cNvPr id="201" name="Google Shape;20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38075"/>
            <a:ext cx="1300150" cy="18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14725" y="109850"/>
            <a:ext cx="1563800" cy="43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7"/>
          <p:cNvSpPr txBox="1">
            <a:spLocks noGrp="1"/>
          </p:cNvSpPr>
          <p:nvPr>
            <p:ph type="ctrTitle"/>
          </p:nvPr>
        </p:nvSpPr>
        <p:spPr>
          <a:xfrm>
            <a:off x="1003650" y="1723189"/>
            <a:ext cx="7136700" cy="102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TEAM 1: Project </a:t>
            </a:r>
            <a:br>
              <a:rPr lang="en" dirty="0"/>
            </a:br>
            <a:r>
              <a:rPr lang="en" dirty="0"/>
              <a:t>Web Application</a:t>
            </a:r>
            <a:endParaRPr dirty="0"/>
          </a:p>
        </p:txBody>
      </p:sp>
      <p:sp>
        <p:nvSpPr>
          <p:cNvPr id="101" name="Google Shape;101;p17"/>
          <p:cNvSpPr txBox="1">
            <a:spLocks noGrp="1"/>
          </p:cNvSpPr>
          <p:nvPr>
            <p:ph type="subTitle" idx="1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Official Project for the Booze Allen Cloud Excellence Program</a:t>
            </a:r>
            <a:endParaRPr/>
          </a:p>
        </p:txBody>
      </p:sp>
      <p:sp>
        <p:nvSpPr>
          <p:cNvPr id="102" name="Google Shape;102;p17"/>
          <p:cNvSpPr txBox="1"/>
          <p:nvPr/>
        </p:nvSpPr>
        <p:spPr>
          <a:xfrm>
            <a:off x="5461200" y="4955088"/>
            <a:ext cx="3682800" cy="1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www.webagesolutions.com|1.877.517.6540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3" name="Google Shape;10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38075"/>
            <a:ext cx="1300150" cy="18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14725" y="109850"/>
            <a:ext cx="1563800" cy="43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8"/>
          <p:cNvSpPr txBox="1">
            <a:spLocks noGrp="1"/>
          </p:cNvSpPr>
          <p:nvPr>
            <p:ph type="title"/>
          </p:nvPr>
        </p:nvSpPr>
        <p:spPr>
          <a:xfrm>
            <a:off x="628650" y="159722"/>
            <a:ext cx="8036526" cy="7359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swald"/>
              <a:buNone/>
            </a:pPr>
            <a:r>
              <a:rPr lang="en" sz="1800" u="sng" dirty="0"/>
              <a:t>INTRODUCTIONS</a:t>
            </a:r>
            <a:endParaRPr sz="1800" u="sng" dirty="0"/>
          </a:p>
        </p:txBody>
      </p:sp>
      <p:sp>
        <p:nvSpPr>
          <p:cNvPr id="110" name="Google Shape;110;p18"/>
          <p:cNvSpPr txBox="1">
            <a:spLocks noGrp="1"/>
          </p:cNvSpPr>
          <p:nvPr>
            <p:ph type="sldNum" idx="12"/>
          </p:nvPr>
        </p:nvSpPr>
        <p:spPr>
          <a:xfrm>
            <a:off x="8319053" y="4800600"/>
            <a:ext cx="346124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100"/>
              <a:t>3</a:t>
            </a:fld>
            <a:endParaRPr sz="1100"/>
          </a:p>
        </p:txBody>
      </p:sp>
      <p:cxnSp>
        <p:nvCxnSpPr>
          <p:cNvPr id="111" name="Google Shape;111;p18"/>
          <p:cNvCxnSpPr/>
          <p:nvPr/>
        </p:nvCxnSpPr>
        <p:spPr>
          <a:xfrm>
            <a:off x="3802323" y="1118917"/>
            <a:ext cx="0" cy="2131489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16" name="Google Shape;116;p18"/>
          <p:cNvCxnSpPr/>
          <p:nvPr/>
        </p:nvCxnSpPr>
        <p:spPr>
          <a:xfrm>
            <a:off x="5609870" y="1118917"/>
            <a:ext cx="0" cy="2131489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19" name="Google Shape;119;p18"/>
          <p:cNvCxnSpPr/>
          <p:nvPr/>
        </p:nvCxnSpPr>
        <p:spPr>
          <a:xfrm>
            <a:off x="2084770" y="1118917"/>
            <a:ext cx="0" cy="2131489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3" name="Google Shape;113;p18"/>
          <p:cNvSpPr/>
          <p:nvPr/>
        </p:nvSpPr>
        <p:spPr>
          <a:xfrm>
            <a:off x="4021931" y="2682335"/>
            <a:ext cx="1256442" cy="401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0" i="0" u="none" strike="noStrike" cap="none" dirty="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rPr>
              <a:t> HARWINDER SINGH 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accent2"/>
                </a:solidFill>
                <a:latin typeface="Oswald"/>
                <a:ea typeface="Calibri"/>
                <a:cs typeface="Calibri"/>
                <a:sym typeface="Oswald"/>
              </a:rPr>
              <a:t>Lead Technologist</a:t>
            </a:r>
            <a:br>
              <a:rPr lang="en" sz="1200" b="1" i="0" u="none" strike="noStrike" cap="none" dirty="0">
                <a:solidFill>
                  <a:srgbClr val="00A6B7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18"/>
          <p:cNvSpPr/>
          <p:nvPr/>
        </p:nvSpPr>
        <p:spPr>
          <a:xfrm>
            <a:off x="5527996" y="2682335"/>
            <a:ext cx="1730054" cy="401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0" i="0" u="none" strike="noStrike" cap="none" dirty="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rPr>
              <a:t>KATE BRIGGS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accent2"/>
                </a:solidFill>
                <a:latin typeface="Oswald"/>
                <a:ea typeface="Calibri"/>
                <a:cs typeface="Calibri"/>
                <a:sym typeface="Oswald"/>
              </a:rPr>
              <a:t>Technologist</a:t>
            </a:r>
            <a:br>
              <a:rPr lang="en" sz="1200" b="1" i="0" u="none" strike="noStrike" cap="none" dirty="0">
                <a:solidFill>
                  <a:srgbClr val="00A6B7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p18"/>
          <p:cNvSpPr/>
          <p:nvPr/>
        </p:nvSpPr>
        <p:spPr>
          <a:xfrm>
            <a:off x="2357962" y="2682335"/>
            <a:ext cx="1171169" cy="401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0" i="0" u="none" strike="noStrike" cap="none" dirty="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rPr>
              <a:t>CHRIS MICKEY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accent2"/>
                </a:solidFill>
                <a:latin typeface="Oswald"/>
                <a:ea typeface="Calibri"/>
                <a:cs typeface="Calibri"/>
                <a:sym typeface="Oswald"/>
              </a:rPr>
              <a:t>Staff Technologist</a:t>
            </a:r>
            <a:br>
              <a:rPr lang="en" sz="1200" b="1" i="0" u="none" strike="noStrike" cap="none" dirty="0">
                <a:solidFill>
                  <a:srgbClr val="00A6B7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18"/>
          <p:cNvSpPr/>
          <p:nvPr/>
        </p:nvSpPr>
        <p:spPr>
          <a:xfrm>
            <a:off x="551757" y="2682335"/>
            <a:ext cx="1367264" cy="387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0" i="0" u="none" strike="noStrike" cap="none" dirty="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rPr>
              <a:t>ANJELIQUE BUTLER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accent2"/>
                </a:solidFill>
                <a:latin typeface="Oswald"/>
                <a:ea typeface="Calibri"/>
                <a:cs typeface="Calibri"/>
                <a:sym typeface="Oswald"/>
              </a:rPr>
              <a:t>Staff Technologist</a:t>
            </a:r>
            <a:br>
              <a:rPr lang="en" sz="1200" b="1" i="0" u="none" strike="noStrike" cap="none" dirty="0">
                <a:solidFill>
                  <a:srgbClr val="00A6B7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2" name="Google Shape;12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914275"/>
            <a:ext cx="1300150" cy="18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14725" y="186050"/>
            <a:ext cx="1563800" cy="4324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" name="Google Shape;116;p18">
            <a:extLst>
              <a:ext uri="{FF2B5EF4-FFF2-40B4-BE49-F238E27FC236}">
                <a16:creationId xmlns:a16="http://schemas.microsoft.com/office/drawing/2014/main" id="{35FD230D-FC64-4500-BA80-673EC9347123}"/>
              </a:ext>
            </a:extLst>
          </p:cNvPr>
          <p:cNvCxnSpPr/>
          <p:nvPr/>
        </p:nvCxnSpPr>
        <p:spPr>
          <a:xfrm>
            <a:off x="7318499" y="1126061"/>
            <a:ext cx="0" cy="2131489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1" name="Google Shape;115;p18">
            <a:extLst>
              <a:ext uri="{FF2B5EF4-FFF2-40B4-BE49-F238E27FC236}">
                <a16:creationId xmlns:a16="http://schemas.microsoft.com/office/drawing/2014/main" id="{9AA96D84-2BD6-4B72-AAE2-7AC3F9B20C78}"/>
              </a:ext>
            </a:extLst>
          </p:cNvPr>
          <p:cNvSpPr/>
          <p:nvPr/>
        </p:nvSpPr>
        <p:spPr>
          <a:xfrm>
            <a:off x="7258050" y="2672603"/>
            <a:ext cx="1730054" cy="401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0" i="0" u="none" strike="noStrike" cap="none" dirty="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rPr>
              <a:t>SARAH GRIMM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accent2"/>
                </a:solidFill>
                <a:latin typeface="Oswald"/>
                <a:ea typeface="Calibri"/>
                <a:cs typeface="Calibri"/>
                <a:sym typeface="Oswald"/>
              </a:rPr>
              <a:t>Technologist</a:t>
            </a:r>
            <a:br>
              <a:rPr lang="en" sz="1200" b="1" i="0" u="none" strike="noStrike" cap="none" dirty="0">
                <a:solidFill>
                  <a:srgbClr val="00A6B7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Picture 4" descr="A person with a mustache&#10;&#10;Description automatically generated with medium confidence">
            <a:extLst>
              <a:ext uri="{FF2B5EF4-FFF2-40B4-BE49-F238E27FC236}">
                <a16:creationId xmlns:a16="http://schemas.microsoft.com/office/drawing/2014/main" id="{580B79AC-F4E8-493C-8A61-D6E2F42414F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5562"/>
          <a:stretch/>
        </p:blipFill>
        <p:spPr>
          <a:xfrm>
            <a:off x="2492126" y="1314449"/>
            <a:ext cx="868704" cy="11137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583EF4E-314E-487F-BA9E-97A29043D38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8237" r="19318"/>
          <a:stretch/>
        </p:blipFill>
        <p:spPr>
          <a:xfrm>
            <a:off x="6010321" y="1307197"/>
            <a:ext cx="868704" cy="1114215"/>
          </a:xfrm>
          <a:prstGeom prst="rect">
            <a:avLst/>
          </a:prstGeom>
        </p:spPr>
      </p:pic>
      <p:pic>
        <p:nvPicPr>
          <p:cNvPr id="10" name="Picture 9" descr="A person smiling for the camera&#10;&#10;Description automatically generated with low confidence">
            <a:extLst>
              <a:ext uri="{FF2B5EF4-FFF2-40B4-BE49-F238E27FC236}">
                <a16:creationId xmlns:a16="http://schemas.microsoft.com/office/drawing/2014/main" id="{87C3A243-15E7-4658-9278-A33296FBCF7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4524"/>
          <a:stretch/>
        </p:blipFill>
        <p:spPr>
          <a:xfrm>
            <a:off x="7691543" y="1314449"/>
            <a:ext cx="863067" cy="11142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8CE24F4-E9C3-448A-BF8E-57722F05B2C0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9877" t="12507" r="33655" b="36806"/>
          <a:stretch/>
        </p:blipFill>
        <p:spPr>
          <a:xfrm>
            <a:off x="785793" y="1300379"/>
            <a:ext cx="899191" cy="1121033"/>
          </a:xfrm>
          <a:prstGeom prst="rect">
            <a:avLst/>
          </a:prstGeom>
          <a:effectLst/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36259F3-E430-4D07-A258-9575CB9B924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40056" y="1299029"/>
            <a:ext cx="880237" cy="112485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9"/>
          <p:cNvSpPr txBox="1">
            <a:spLocks noGrp="1"/>
          </p:cNvSpPr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</a:t>
            </a:r>
            <a:endParaRPr/>
          </a:p>
        </p:txBody>
      </p:sp>
      <p:sp>
        <p:nvSpPr>
          <p:cNvPr id="129" name="Google Shape;129;p19"/>
          <p:cNvSpPr txBox="1">
            <a:spLocks noGrp="1"/>
          </p:cNvSpPr>
          <p:nvPr>
            <p:ph type="subTitle" idx="1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International Pet Players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Web Application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0" name="Google Shape;130;p19"/>
          <p:cNvSpPr txBox="1">
            <a:spLocks noGrp="1"/>
          </p:cNvSpPr>
          <p:nvPr>
            <p:ph type="body" idx="2"/>
          </p:nvPr>
        </p:nvSpPr>
        <p:spPr>
          <a:xfrm>
            <a:off x="4976725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 u="sng"/>
              <a:t>Introductions</a:t>
            </a:r>
            <a:endParaRPr sz="1400" u="sng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 u="sng"/>
              <a:t>Project Overview</a:t>
            </a:r>
            <a:endParaRPr sz="1400" u="sng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 u="sng"/>
              <a:t>Architecture/Design diagram</a:t>
            </a:r>
            <a:endParaRPr sz="1400" u="sng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 u="sng"/>
              <a:t>Tools/Software Environment used</a:t>
            </a:r>
            <a:endParaRPr sz="1400" u="sng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 u="sng"/>
              <a:t>Challenges/Issues/Problems/Your stories</a:t>
            </a:r>
            <a:endParaRPr sz="1400" u="sng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 u="sng"/>
              <a:t>What have you learned/learned?</a:t>
            </a:r>
            <a:endParaRPr sz="1400" u="sng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 u="sng"/>
              <a:t>What else can we do on the project? - future plan- any design and implementation ideas?</a:t>
            </a:r>
            <a:endParaRPr sz="1400" u="sng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 u="sng"/>
              <a:t>Demo</a:t>
            </a:r>
            <a:endParaRPr sz="1400" u="sng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 u="sng"/>
              <a:t>Questions and answers </a:t>
            </a:r>
            <a:endParaRPr sz="1400" u="sng"/>
          </a:p>
        </p:txBody>
      </p:sp>
      <p:sp>
        <p:nvSpPr>
          <p:cNvPr id="131" name="Google Shape;131;p19"/>
          <p:cNvSpPr txBox="1"/>
          <p:nvPr/>
        </p:nvSpPr>
        <p:spPr>
          <a:xfrm>
            <a:off x="5461200" y="4955088"/>
            <a:ext cx="3682800" cy="1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www.webagesolutions.com|1.877.517.6540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2" name="Google Shape;13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38075"/>
            <a:ext cx="1300150" cy="18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14725" y="109850"/>
            <a:ext cx="1563800" cy="43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0"/>
          <p:cNvSpPr txBox="1"/>
          <p:nvPr/>
        </p:nvSpPr>
        <p:spPr>
          <a:xfrm>
            <a:off x="67624" y="46690"/>
            <a:ext cx="8224800" cy="4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FF770D"/>
                </a:solidFill>
              </a:rPr>
              <a:t>Architecture and Design</a:t>
            </a:r>
            <a:endParaRPr sz="2800">
              <a:solidFill>
                <a:srgbClr val="FF770D"/>
              </a:solidFill>
            </a:endParaRPr>
          </a:p>
        </p:txBody>
      </p:sp>
      <p:sp>
        <p:nvSpPr>
          <p:cNvPr id="141" name="Google Shape;141;p20"/>
          <p:cNvSpPr txBox="1"/>
          <p:nvPr/>
        </p:nvSpPr>
        <p:spPr>
          <a:xfrm>
            <a:off x="5461200" y="4955088"/>
            <a:ext cx="3682800" cy="1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2" name="Google Shape;14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38075"/>
            <a:ext cx="1300150" cy="18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14725" y="109850"/>
            <a:ext cx="1563800" cy="432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6D7325B-C4E2-4F86-AE65-C1FA6F2D5C5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756" t="11772" b="7161"/>
          <a:stretch/>
        </p:blipFill>
        <p:spPr>
          <a:xfrm>
            <a:off x="1539889" y="500290"/>
            <a:ext cx="6339987" cy="416968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1"/>
          <p:cNvSpPr txBox="1"/>
          <p:nvPr/>
        </p:nvSpPr>
        <p:spPr>
          <a:xfrm>
            <a:off x="67625" y="46700"/>
            <a:ext cx="8762100" cy="4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800" b="0" i="0" u="none" strike="noStrike" kern="0" cap="none" spc="0" normalizeH="0" baseline="0" noProof="0">
                <a:ln>
                  <a:noFill/>
                </a:ln>
                <a:solidFill>
                  <a:srgbClr val="FF770D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Technologies and Environment used</a:t>
            </a:r>
            <a:endParaRPr kumimoji="0" sz="2800" b="0" i="0" u="none" strike="noStrike" kern="0" cap="none" spc="0" normalizeH="0" baseline="0" noProof="0">
              <a:ln>
                <a:noFill/>
              </a:ln>
              <a:solidFill>
                <a:srgbClr val="FF770D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152" name="Google Shape;15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38075"/>
            <a:ext cx="1300150" cy="18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14725" y="109850"/>
            <a:ext cx="1563800" cy="4324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6E1AD158-2C48-BC4F-B55E-C240A5A32B07}"/>
              </a:ext>
            </a:extLst>
          </p:cNvPr>
          <p:cNvGraphicFramePr>
            <a:graphicFrameLocks noGrp="1"/>
          </p:cNvGraphicFramePr>
          <p:nvPr/>
        </p:nvGraphicFramePr>
        <p:xfrm>
          <a:off x="187076" y="563341"/>
          <a:ext cx="4992144" cy="39397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04203">
                  <a:extLst>
                    <a:ext uri="{9D8B030D-6E8A-4147-A177-3AD203B41FA5}">
                      <a16:colId xmlns:a16="http://schemas.microsoft.com/office/drawing/2014/main" val="4141139090"/>
                    </a:ext>
                  </a:extLst>
                </a:gridCol>
                <a:gridCol w="3487941">
                  <a:extLst>
                    <a:ext uri="{9D8B030D-6E8A-4147-A177-3AD203B41FA5}">
                      <a16:colId xmlns:a16="http://schemas.microsoft.com/office/drawing/2014/main" val="2552275362"/>
                    </a:ext>
                  </a:extLst>
                </a:gridCol>
              </a:tblGrid>
              <a:tr h="346515">
                <a:tc>
                  <a:txBody>
                    <a:bodyPr/>
                    <a:lstStyle/>
                    <a:p>
                      <a:r>
                        <a:rPr lang="en-US" sz="1400" b="1" i="0" u="none" strike="noStrike" cap="none" spc="3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FEATURE</a:t>
                      </a:r>
                    </a:p>
                  </a:txBody>
                  <a:tcPr marL="131014" marR="131014" marT="65507" marB="65507"/>
                </a:tc>
                <a:tc>
                  <a:txBody>
                    <a:bodyPr/>
                    <a:lstStyle/>
                    <a:p>
                      <a:r>
                        <a:rPr lang="en-US" sz="1400" spc="300" dirty="0"/>
                        <a:t>DESCRIPTION</a:t>
                      </a:r>
                    </a:p>
                  </a:txBody>
                  <a:tcPr marL="131014" marR="131014" marT="65507" marB="65507"/>
                </a:tc>
                <a:extLst>
                  <a:ext uri="{0D108BD9-81ED-4DB2-BD59-A6C34878D82A}">
                    <a16:rowId xmlns:a16="http://schemas.microsoft.com/office/drawing/2014/main" val="2911075909"/>
                  </a:ext>
                </a:extLst>
              </a:tr>
              <a:tr h="315846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002060"/>
                          </a:solidFill>
                        </a:rPr>
                        <a:t>AWS IAM</a:t>
                      </a:r>
                    </a:p>
                  </a:txBody>
                  <a:tcPr marL="131014" marR="131014" marT="65507" marB="65507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002060"/>
                          </a:solidFill>
                        </a:rPr>
                        <a:t>AWS identity and access management (IAM) tool for users, groups, roles and access</a:t>
                      </a:r>
                    </a:p>
                  </a:txBody>
                  <a:tcPr marL="131014" marR="131014" marT="65507" marB="65507"/>
                </a:tc>
                <a:extLst>
                  <a:ext uri="{0D108BD9-81ED-4DB2-BD59-A6C34878D82A}">
                    <a16:rowId xmlns:a16="http://schemas.microsoft.com/office/drawing/2014/main" val="2668638384"/>
                  </a:ext>
                </a:extLst>
              </a:tr>
              <a:tr h="499863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002060"/>
                          </a:solidFill>
                        </a:rPr>
                        <a:t>AWS S3</a:t>
                      </a:r>
                    </a:p>
                  </a:txBody>
                  <a:tcPr marL="131014" marR="131014" marT="65507" marB="65507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002060"/>
                          </a:solidFill>
                        </a:rPr>
                        <a:t>AWS cloud storage feature, Serverless Storage Service (S3).  </a:t>
                      </a:r>
                    </a:p>
                  </a:txBody>
                  <a:tcPr marL="131014" marR="131014" marT="65507" marB="65507"/>
                </a:tc>
                <a:extLst>
                  <a:ext uri="{0D108BD9-81ED-4DB2-BD59-A6C34878D82A}">
                    <a16:rowId xmlns:a16="http://schemas.microsoft.com/office/drawing/2014/main" val="2936880756"/>
                  </a:ext>
                </a:extLst>
              </a:tr>
              <a:tr h="317128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002060"/>
                          </a:solidFill>
                        </a:rPr>
                        <a:t>AWS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</a:rPr>
                        <a:t>CodePipeline</a:t>
                      </a:r>
                      <a:endParaRPr lang="en-US" sz="1200" dirty="0">
                        <a:solidFill>
                          <a:srgbClr val="002060"/>
                        </a:solidFill>
                      </a:endParaRPr>
                    </a:p>
                  </a:txBody>
                  <a:tcPr marL="131014" marR="131014" marT="65507" marB="65507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002060"/>
                          </a:solidFill>
                        </a:rPr>
                        <a:t>Service used to automate code deployments</a:t>
                      </a:r>
                    </a:p>
                  </a:txBody>
                  <a:tcPr marL="131014" marR="131014" marT="65507" marB="65507"/>
                </a:tc>
                <a:extLst>
                  <a:ext uri="{0D108BD9-81ED-4DB2-BD59-A6C34878D82A}">
                    <a16:rowId xmlns:a16="http://schemas.microsoft.com/office/drawing/2014/main" val="1039067205"/>
                  </a:ext>
                </a:extLst>
              </a:tr>
              <a:tr h="477154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002060"/>
                          </a:solidFill>
                        </a:rPr>
                        <a:t>AWS SNS</a:t>
                      </a:r>
                    </a:p>
                  </a:txBody>
                  <a:tcPr marL="131014" marR="131014" marT="65507" marB="65507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002060"/>
                          </a:solidFill>
                        </a:rPr>
                        <a:t>Simple Notification Service for enabling event-driven alerts</a:t>
                      </a:r>
                    </a:p>
                  </a:txBody>
                  <a:tcPr marL="131014" marR="131014" marT="65507" marB="65507"/>
                </a:tc>
                <a:extLst>
                  <a:ext uri="{0D108BD9-81ED-4DB2-BD59-A6C34878D82A}">
                    <a16:rowId xmlns:a16="http://schemas.microsoft.com/office/drawing/2014/main" val="4030172247"/>
                  </a:ext>
                </a:extLst>
              </a:tr>
              <a:tr h="499863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002060"/>
                          </a:solidFill>
                        </a:rPr>
                        <a:t>AWS Lambda</a:t>
                      </a:r>
                    </a:p>
                  </a:txBody>
                  <a:tcPr marL="131014" marR="131014" marT="65507" marB="65507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002060"/>
                          </a:solidFill>
                        </a:rPr>
                        <a:t>Serverless web service that can execute  functions in python,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</a:rPr>
                        <a:t>Javascript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</a:rPr>
                        <a:t>, etc. (prebuilt or custom)</a:t>
                      </a:r>
                    </a:p>
                  </a:txBody>
                  <a:tcPr marL="131014" marR="131014" marT="65507" marB="65507"/>
                </a:tc>
                <a:extLst>
                  <a:ext uri="{0D108BD9-81ED-4DB2-BD59-A6C34878D82A}">
                    <a16:rowId xmlns:a16="http://schemas.microsoft.com/office/drawing/2014/main" val="327727026"/>
                  </a:ext>
                </a:extLst>
              </a:tr>
              <a:tr h="499863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002060"/>
                          </a:solidFill>
                        </a:rPr>
                        <a:t>AWS CloudWatch</a:t>
                      </a:r>
                    </a:p>
                  </a:txBody>
                  <a:tcPr marL="131014" marR="131014" marT="65507" marB="65507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002060"/>
                          </a:solidFill>
                        </a:rPr>
                        <a:t>AWS event monitor used to view logs for infrastructure and account activity</a:t>
                      </a:r>
                    </a:p>
                  </a:txBody>
                  <a:tcPr marL="131014" marR="131014" marT="65507" marB="65507"/>
                </a:tc>
                <a:extLst>
                  <a:ext uri="{0D108BD9-81ED-4DB2-BD59-A6C34878D82A}">
                    <a16:rowId xmlns:a16="http://schemas.microsoft.com/office/drawing/2014/main" val="3467678113"/>
                  </a:ext>
                </a:extLst>
              </a:tr>
              <a:tr h="423527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002060"/>
                          </a:solidFill>
                        </a:rPr>
                        <a:t>Git with GitHub</a:t>
                      </a:r>
                    </a:p>
                  </a:txBody>
                  <a:tcPr marL="131014" marR="131014" marT="65507" marB="65507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002060"/>
                          </a:solidFill>
                        </a:rPr>
                        <a:t>Repository for website code and related files.</a:t>
                      </a:r>
                    </a:p>
                  </a:txBody>
                  <a:tcPr marL="131014" marR="131014" marT="65507" marB="65507"/>
                </a:tc>
                <a:extLst>
                  <a:ext uri="{0D108BD9-81ED-4DB2-BD59-A6C34878D82A}">
                    <a16:rowId xmlns:a16="http://schemas.microsoft.com/office/drawing/2014/main" val="2446762686"/>
                  </a:ext>
                </a:extLst>
              </a:tr>
            </a:tbl>
          </a:graphicData>
        </a:graphic>
      </p:graphicFrame>
      <p:pic>
        <p:nvPicPr>
          <p:cNvPr id="1030" name="Picture 6">
            <a:extLst>
              <a:ext uri="{FF2B5EF4-FFF2-40B4-BE49-F238E27FC236}">
                <a16:creationId xmlns:a16="http://schemas.microsoft.com/office/drawing/2014/main" id="{7814F237-241D-5C49-BF67-4C79C9E45A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30" t="3952" r="9817" b="8301"/>
          <a:stretch/>
        </p:blipFill>
        <p:spPr bwMode="auto">
          <a:xfrm>
            <a:off x="6688929" y="3258855"/>
            <a:ext cx="970922" cy="1064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3695E203-C7F2-624E-B22B-E25EDE4F63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0339" y="3193663"/>
            <a:ext cx="1031219" cy="1195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BA2F2F14-557C-8E42-B2A1-741CDD0A5BEF}"/>
              </a:ext>
            </a:extLst>
          </p:cNvPr>
          <p:cNvGrpSpPr/>
          <p:nvPr/>
        </p:nvGrpSpPr>
        <p:grpSpPr>
          <a:xfrm>
            <a:off x="5546925" y="3186520"/>
            <a:ext cx="1091516" cy="1103010"/>
            <a:chOff x="5546925" y="2972205"/>
            <a:chExt cx="1091516" cy="1103010"/>
          </a:xfrm>
        </p:grpSpPr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A422E78A-4B3A-174B-A47D-CC2FD209CE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46925" y="2972205"/>
              <a:ext cx="1031219" cy="10312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20D9399-7304-1C49-9CC0-4F925B3901F1}"/>
                </a:ext>
              </a:extLst>
            </p:cNvPr>
            <p:cNvSpPr txBox="1"/>
            <p:nvPr/>
          </p:nvSpPr>
          <p:spPr>
            <a:xfrm>
              <a:off x="5802622" y="3852077"/>
              <a:ext cx="835819" cy="2231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8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GitHub</a:t>
              </a:r>
            </a:p>
          </p:txBody>
        </p:sp>
      </p:grpSp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48EFF46F-ADF5-1645-8604-99B373B31B1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611" t="11770" r="5353" b="5937"/>
          <a:stretch/>
        </p:blipFill>
        <p:spPr>
          <a:xfrm>
            <a:off x="5426867" y="523607"/>
            <a:ext cx="3495045" cy="244131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2"/>
          <p:cNvSpPr txBox="1"/>
          <p:nvPr/>
        </p:nvSpPr>
        <p:spPr>
          <a:xfrm>
            <a:off x="67624" y="46690"/>
            <a:ext cx="8224800" cy="4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FF770D"/>
                </a:solidFill>
              </a:rPr>
              <a:t>Challenges and Issues</a:t>
            </a:r>
            <a:endParaRPr sz="2800">
              <a:solidFill>
                <a:srgbClr val="FF770D"/>
              </a:solidFill>
            </a:endParaRPr>
          </a:p>
        </p:txBody>
      </p:sp>
      <p:sp>
        <p:nvSpPr>
          <p:cNvPr id="160" name="Google Shape;160;p22"/>
          <p:cNvSpPr txBox="1"/>
          <p:nvPr/>
        </p:nvSpPr>
        <p:spPr>
          <a:xfrm>
            <a:off x="67625" y="500300"/>
            <a:ext cx="8889300" cy="38322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endParaRPr lang="en" sz="1100" dirty="0"/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 dirty="0"/>
              <a:t>Issues</a:t>
            </a:r>
          </a:p>
          <a:p>
            <a:pPr marL="628650" lvl="5" indent="-171450">
              <a:lnSpc>
                <a:spcPct val="107000"/>
              </a:lnSpc>
              <a:spcAft>
                <a:spcPts val="800"/>
              </a:spcAft>
              <a:buSzPts val="1100"/>
              <a:buFont typeface="Arial" panose="020B0604020202020204" pitchFamily="34" charset="0"/>
              <a:buChar char="•"/>
            </a:pPr>
            <a:r>
              <a:rPr lang="en-US" sz="1050" dirty="0">
                <a:latin typeface="Calibri" panose="020F0502020204030204" pitchFamily="34" charset="0"/>
                <a:cs typeface="Times New Roman" panose="02020603050405020304" pitchFamily="18" charset="0"/>
              </a:rPr>
              <a:t>How to be realistic about security early in the development process</a:t>
            </a:r>
          </a:p>
          <a:p>
            <a:pPr marL="457200" lvl="5">
              <a:lnSpc>
                <a:spcPct val="107000"/>
              </a:lnSpc>
              <a:spcAft>
                <a:spcPts val="800"/>
              </a:spcAft>
              <a:buSzPts val="1100"/>
            </a:pPr>
            <a:endParaRPr sz="105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 dirty="0"/>
              <a:t>Challenges</a:t>
            </a:r>
          </a:p>
          <a:p>
            <a:pPr marL="628650" lvl="5" indent="-171450">
              <a:lnSpc>
                <a:spcPct val="107000"/>
              </a:lnSpc>
              <a:spcAft>
                <a:spcPts val="800"/>
              </a:spcAft>
              <a:buSzPts val="1100"/>
              <a:buFont typeface="Arial" panose="020B0604020202020204" pitchFamily="34" charset="0"/>
              <a:buChar char="•"/>
            </a:pPr>
            <a:r>
              <a:rPr lang="en-US" sz="1050" dirty="0">
                <a:latin typeface="Calibri" panose="020F0502020204030204" pitchFamily="34" charset="0"/>
                <a:cs typeface="Times New Roman" panose="02020603050405020304" pitchFamily="18" charset="0"/>
              </a:rPr>
              <a:t>Getting everyone set up with Git properly, some using desktop app and others CLI</a:t>
            </a:r>
          </a:p>
          <a:p>
            <a:pPr marL="628650" lvl="5" indent="-171450">
              <a:lnSpc>
                <a:spcPct val="107000"/>
              </a:lnSpc>
              <a:spcAft>
                <a:spcPts val="800"/>
              </a:spcAft>
              <a:buSzPts val="1100"/>
              <a:buFont typeface="Arial" panose="020B0604020202020204" pitchFamily="34" charset="0"/>
              <a:buChar char="•"/>
            </a:pPr>
            <a:r>
              <a:rPr lang="en-US" sz="1050" dirty="0">
                <a:latin typeface="Calibri" panose="020F0502020204030204" pitchFamily="34" charset="0"/>
                <a:cs typeface="Times New Roman" panose="02020603050405020304" pitchFamily="18" charset="0"/>
              </a:rPr>
              <a:t>Overwhelming number of services to choose from and the different options for infrastructure</a:t>
            </a:r>
          </a:p>
          <a:p>
            <a:pPr marL="628650" lvl="5" indent="-171450">
              <a:lnSpc>
                <a:spcPct val="107000"/>
              </a:lnSpc>
              <a:spcAft>
                <a:spcPts val="800"/>
              </a:spcAft>
              <a:buSzPts val="1100"/>
              <a:buFont typeface="Arial" panose="020B0604020202020204" pitchFamily="34" charset="0"/>
              <a:buChar char="•"/>
            </a:pPr>
            <a:r>
              <a:rPr lang="en-US" sz="1050" dirty="0">
                <a:latin typeface="Calibri" panose="020F0502020204030204" pitchFamily="34" charset="0"/>
                <a:cs typeface="Times New Roman" panose="02020603050405020304" pitchFamily="18" charset="0"/>
              </a:rPr>
              <a:t>Received error when trying to add SNS notification and had to troubleshoot permissions between services</a:t>
            </a:r>
          </a:p>
          <a:p>
            <a:pPr marL="457200" lvl="8">
              <a:lnSpc>
                <a:spcPct val="107000"/>
              </a:lnSpc>
              <a:spcAft>
                <a:spcPts val="800"/>
              </a:spcAft>
              <a:buSzPts val="1100"/>
            </a:pPr>
            <a:r>
              <a:rPr lang="en-US" sz="1050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sz="105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 dirty="0"/>
              <a:t>Learning</a:t>
            </a:r>
            <a:endParaRPr sz="1100" dirty="0"/>
          </a:p>
          <a:p>
            <a:pPr marL="628650" marR="0" indent="-1714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0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When adding users, download csv right away with credentials because otherwise if screen times out, you lose session and information is gone. </a:t>
            </a:r>
          </a:p>
          <a:p>
            <a:pPr marL="628650" lvl="2" indent="-1714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050" dirty="0">
                <a:latin typeface="Calibri" panose="020F0502020204030204" pitchFamily="34" charset="0"/>
                <a:cs typeface="Times New Roman" panose="02020603050405020304" pitchFamily="18" charset="0"/>
              </a:rPr>
              <a:t>S3 bucket must be in same region as pipeline when using </a:t>
            </a:r>
            <a:r>
              <a:rPr lang="en-US" sz="1050" dirty="0" err="1">
                <a:latin typeface="Calibri" panose="020F0502020204030204" pitchFamily="34" charset="0"/>
                <a:cs typeface="Times New Roman" panose="02020603050405020304" pitchFamily="18" charset="0"/>
              </a:rPr>
              <a:t>CodePipeline</a:t>
            </a:r>
            <a:endParaRPr lang="en-US" sz="105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628650" lvl="2" indent="-1714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050" dirty="0">
                <a:latin typeface="Calibri" panose="020F0502020204030204" pitchFamily="34" charset="0"/>
                <a:cs typeface="Times New Roman" panose="02020603050405020304" pitchFamily="18" charset="0"/>
              </a:rPr>
              <a:t>We could not see pipeline after initial  execution. We realized in a different region when pipeline created and that we all need to make sure we are in the same region!</a:t>
            </a:r>
          </a:p>
          <a:p>
            <a:pPr marL="628650" lvl="2" indent="-1714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050" dirty="0">
                <a:latin typeface="Calibri" panose="020F0502020204030204" pitchFamily="34" charset="0"/>
                <a:cs typeface="Times New Roman" panose="02020603050405020304" pitchFamily="18" charset="0"/>
              </a:rPr>
              <a:t>S3 bucket has to be created after SNS topic in order for notifications to work</a:t>
            </a:r>
          </a:p>
          <a:p>
            <a:pPr marL="457200" marR="101600" lvl="0" indent="0" algn="l" rtl="0">
              <a:lnSpc>
                <a:spcPct val="115000"/>
              </a:lnSpc>
              <a:spcBef>
                <a:spcPts val="3400"/>
              </a:spcBef>
              <a:spcAft>
                <a:spcPts val="3400"/>
              </a:spcAft>
              <a:buNone/>
            </a:pPr>
            <a:endParaRPr sz="1050" dirty="0">
              <a:solidFill>
                <a:srgbClr val="333333"/>
              </a:solidFill>
            </a:endParaRPr>
          </a:p>
        </p:txBody>
      </p:sp>
      <p:sp>
        <p:nvSpPr>
          <p:cNvPr id="161" name="Google Shape;161;p22"/>
          <p:cNvSpPr txBox="1"/>
          <p:nvPr/>
        </p:nvSpPr>
        <p:spPr>
          <a:xfrm>
            <a:off x="5461200" y="4955088"/>
            <a:ext cx="3682800" cy="1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2" name="Google Shape;16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38075"/>
            <a:ext cx="1300150" cy="18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14725" y="109850"/>
            <a:ext cx="1563800" cy="43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3"/>
          <p:cNvSpPr txBox="1"/>
          <p:nvPr/>
        </p:nvSpPr>
        <p:spPr>
          <a:xfrm>
            <a:off x="67624" y="46690"/>
            <a:ext cx="8224800" cy="4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FF770D"/>
                </a:solidFill>
              </a:rPr>
              <a:t>Demo</a:t>
            </a:r>
            <a:endParaRPr sz="2800">
              <a:solidFill>
                <a:srgbClr val="FF770D"/>
              </a:solidFill>
            </a:endParaRPr>
          </a:p>
        </p:txBody>
      </p:sp>
      <p:sp>
        <p:nvSpPr>
          <p:cNvPr id="170" name="Google Shape;170;p23"/>
          <p:cNvSpPr txBox="1"/>
          <p:nvPr/>
        </p:nvSpPr>
        <p:spPr>
          <a:xfrm>
            <a:off x="67625" y="500300"/>
            <a:ext cx="8889300" cy="3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  <a:p>
            <a:pPr marL="457200" marR="101600" lvl="0" indent="0" algn="l" rtl="0">
              <a:lnSpc>
                <a:spcPct val="115000"/>
              </a:lnSpc>
              <a:spcBef>
                <a:spcPts val="3400"/>
              </a:spcBef>
              <a:spcAft>
                <a:spcPts val="3400"/>
              </a:spcAft>
              <a:buNone/>
            </a:pPr>
            <a:endParaRPr sz="1050">
              <a:solidFill>
                <a:srgbClr val="333333"/>
              </a:solidFill>
            </a:endParaRPr>
          </a:p>
        </p:txBody>
      </p:sp>
      <p:sp>
        <p:nvSpPr>
          <p:cNvPr id="171" name="Google Shape;171;p23"/>
          <p:cNvSpPr txBox="1"/>
          <p:nvPr/>
        </p:nvSpPr>
        <p:spPr>
          <a:xfrm>
            <a:off x="5461200" y="4955088"/>
            <a:ext cx="3682800" cy="1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2" name="Google Shape;17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38075"/>
            <a:ext cx="1300150" cy="18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14725" y="109850"/>
            <a:ext cx="1563800" cy="43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4"/>
          <p:cNvSpPr txBox="1"/>
          <p:nvPr/>
        </p:nvSpPr>
        <p:spPr>
          <a:xfrm>
            <a:off x="67624" y="46690"/>
            <a:ext cx="8224800" cy="4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FF770D"/>
                </a:solidFill>
              </a:rPr>
              <a:t>Future State - What we would add</a:t>
            </a:r>
            <a:endParaRPr sz="2800">
              <a:solidFill>
                <a:srgbClr val="FF770D"/>
              </a:solidFill>
            </a:endParaRPr>
          </a:p>
        </p:txBody>
      </p:sp>
      <p:sp>
        <p:nvSpPr>
          <p:cNvPr id="180" name="Google Shape;180;p24"/>
          <p:cNvSpPr txBox="1"/>
          <p:nvPr/>
        </p:nvSpPr>
        <p:spPr>
          <a:xfrm>
            <a:off x="67625" y="500300"/>
            <a:ext cx="8889300" cy="3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  <a:p>
            <a:pPr marL="457200" marR="101600" lvl="0" indent="0" algn="l" rtl="0">
              <a:lnSpc>
                <a:spcPct val="115000"/>
              </a:lnSpc>
              <a:spcBef>
                <a:spcPts val="3400"/>
              </a:spcBef>
              <a:spcAft>
                <a:spcPts val="3400"/>
              </a:spcAft>
              <a:buNone/>
            </a:pPr>
            <a:endParaRPr sz="1050">
              <a:solidFill>
                <a:srgbClr val="333333"/>
              </a:solidFill>
            </a:endParaRPr>
          </a:p>
        </p:txBody>
      </p:sp>
      <p:sp>
        <p:nvSpPr>
          <p:cNvPr id="181" name="Google Shape;181;p24"/>
          <p:cNvSpPr txBox="1"/>
          <p:nvPr/>
        </p:nvSpPr>
        <p:spPr>
          <a:xfrm>
            <a:off x="5461200" y="4955088"/>
            <a:ext cx="3682800" cy="1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82" name="Google Shape;18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38075"/>
            <a:ext cx="1300150" cy="18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14725" y="109850"/>
            <a:ext cx="1563800" cy="4324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073E9B1-E038-49B1-BF34-BAA7509F00A2}"/>
              </a:ext>
            </a:extLst>
          </p:cNvPr>
          <p:cNvSpPr txBox="1"/>
          <p:nvPr/>
        </p:nvSpPr>
        <p:spPr>
          <a:xfrm>
            <a:off x="711201" y="1025933"/>
            <a:ext cx="5740400" cy="31657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 b="1" dirty="0"/>
              <a:t>Test Pipeline</a:t>
            </a:r>
          </a:p>
          <a:p>
            <a:pPr marL="628650" lvl="7" indent="-171450">
              <a:lnSpc>
                <a:spcPct val="107000"/>
              </a:lnSpc>
              <a:spcAft>
                <a:spcPts val="800"/>
              </a:spcAft>
              <a:buSzPts val="1100"/>
              <a:buFont typeface="Arial" panose="020B0604020202020204" pitchFamily="34" charset="0"/>
              <a:buChar char="•"/>
            </a:pPr>
            <a:r>
              <a:rPr lang="en-US" sz="1050" dirty="0">
                <a:latin typeface="Calibri" panose="020F0502020204030204" pitchFamily="34" charset="0"/>
                <a:cs typeface="Times New Roman" panose="02020603050405020304" pitchFamily="18" charset="0"/>
              </a:rPr>
              <a:t>Create automated test script that would deploy an s3 bucket on demand, to test website functionality </a:t>
            </a:r>
          </a:p>
          <a:p>
            <a:pPr marL="628650" lvl="7" indent="-171450">
              <a:lnSpc>
                <a:spcPct val="107000"/>
              </a:lnSpc>
              <a:spcAft>
                <a:spcPts val="800"/>
              </a:spcAft>
              <a:buSzPts val="1100"/>
              <a:buFont typeface="Arial" panose="020B0604020202020204" pitchFamily="34" charset="0"/>
              <a:buChar char="•"/>
            </a:pPr>
            <a:endParaRPr lang="en-US" sz="105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 b="1" dirty="0"/>
              <a:t>User driven features</a:t>
            </a:r>
          </a:p>
          <a:p>
            <a:pPr marL="628650" lvl="7" indent="-171450">
              <a:lnSpc>
                <a:spcPct val="107000"/>
              </a:lnSpc>
              <a:spcAft>
                <a:spcPts val="800"/>
              </a:spcAft>
              <a:buSzPts val="1100"/>
              <a:buFont typeface="Arial" panose="020B0604020202020204" pitchFamily="34" charset="0"/>
              <a:buChar char="•"/>
            </a:pPr>
            <a:r>
              <a:rPr lang="en-US" sz="1050" dirty="0">
                <a:latin typeface="Calibri" panose="020F0502020204030204" pitchFamily="34" charset="0"/>
                <a:cs typeface="Times New Roman" panose="02020603050405020304" pitchFamily="18" charset="0"/>
              </a:rPr>
              <a:t>Implement automated web services that generate output on webpage in response to user data</a:t>
            </a:r>
          </a:p>
          <a:p>
            <a:pPr marL="628650" lvl="8" indent="-171450">
              <a:lnSpc>
                <a:spcPct val="107000"/>
              </a:lnSpc>
              <a:spcAft>
                <a:spcPts val="800"/>
              </a:spcAft>
              <a:buSzPts val="1100"/>
              <a:buFont typeface="Arial" panose="020B0604020202020204" pitchFamily="34" charset="0"/>
              <a:buChar char="•"/>
            </a:pPr>
            <a:r>
              <a:rPr lang="en-US" sz="1050" dirty="0">
                <a:latin typeface="Calibri" panose="020F0502020204030204" pitchFamily="34" charset="0"/>
                <a:cs typeface="Times New Roman" panose="02020603050405020304" pitchFamily="18" charset="0"/>
              </a:rPr>
              <a:t>E.g., webpage language could be updated based on user location</a:t>
            </a:r>
          </a:p>
          <a:p>
            <a:pPr marL="457200" lvl="8">
              <a:lnSpc>
                <a:spcPct val="107000"/>
              </a:lnSpc>
              <a:spcAft>
                <a:spcPts val="800"/>
              </a:spcAft>
              <a:buSzPts val="1100"/>
            </a:pPr>
            <a:endParaRPr lang="en-US" sz="105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 b="1" dirty="0"/>
              <a:t>SNS notification for infrastructure monitoring</a:t>
            </a:r>
          </a:p>
          <a:p>
            <a:pPr marL="628650" lvl="7" indent="-171450">
              <a:lnSpc>
                <a:spcPct val="107000"/>
              </a:lnSpc>
              <a:spcAft>
                <a:spcPts val="800"/>
              </a:spcAft>
              <a:buSzPts val="1100"/>
              <a:buFont typeface="Arial" panose="020B0604020202020204" pitchFamily="34" charset="0"/>
              <a:buChar char="•"/>
            </a:pPr>
            <a:r>
              <a:rPr lang="en-US" sz="1050" dirty="0">
                <a:latin typeface="Calibri" panose="020F0502020204030204" pitchFamily="34" charset="0"/>
                <a:cs typeface="Times New Roman" panose="02020603050405020304" pitchFamily="18" charset="0"/>
              </a:rPr>
              <a:t>Automated alerts based on resource utilization or cost etc.</a:t>
            </a:r>
          </a:p>
          <a:p>
            <a:pPr marL="628650" lvl="8" indent="-171450">
              <a:lnSpc>
                <a:spcPct val="107000"/>
              </a:lnSpc>
              <a:spcAft>
                <a:spcPts val="800"/>
              </a:spcAft>
              <a:buSzPts val="1100"/>
              <a:buFont typeface="Arial" panose="020B0604020202020204" pitchFamily="34" charset="0"/>
              <a:buChar char="•"/>
            </a:pPr>
            <a:endParaRPr lang="en-US" sz="105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009668"/>
      </a:accent2>
      <a:accent3>
        <a:srgbClr val="4DB6AC"/>
      </a:accent3>
      <a:accent4>
        <a:srgbClr val="FF9800"/>
      </a:accent4>
      <a:accent5>
        <a:srgbClr val="CE93D8"/>
      </a:accent5>
      <a:accent6>
        <a:srgbClr val="EEFF41"/>
      </a:accent6>
      <a:hlink>
        <a:srgbClr val="CE93D8"/>
      </a:hlink>
      <a:folHlink>
        <a:srgbClr val="CE93D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8811</TotalTime>
  <Words>482</Words>
  <Application>Microsoft Office PowerPoint</Application>
  <PresentationFormat>On-screen Show (16:9)</PresentationFormat>
  <Paragraphs>91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Arial</vt:lpstr>
      <vt:lpstr>Calibri</vt:lpstr>
      <vt:lpstr>Georgia</vt:lpstr>
      <vt:lpstr>Open Sans</vt:lpstr>
      <vt:lpstr>Oswald</vt:lpstr>
      <vt:lpstr>PT Sans Narrow</vt:lpstr>
      <vt:lpstr>Roboto</vt:lpstr>
      <vt:lpstr>Tropic</vt:lpstr>
      <vt:lpstr>Cloud Excellence Presentation Team 1 Members: Anjelique Butler             Chris Mickey                    Harwinder Singh            Kate Briggs              Sarah Grimm</vt:lpstr>
      <vt:lpstr>   TEAM 1: Project  Web Application</vt:lpstr>
      <vt:lpstr>INTRODUCTIONS</vt:lpstr>
      <vt:lpstr>Project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you!!!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Cloud Excellence Presentation  Team 1  Members: Anjelique Butler             Chris Mickey                    Harwinder Singh            Kate Briggs              Sarah Grimm</dc:title>
  <dc:creator>Grimm, Sarah [USA]</dc:creator>
  <cp:lastModifiedBy>Grimm, Sarah [USA]</cp:lastModifiedBy>
  <cp:revision>25</cp:revision>
  <dcterms:modified xsi:type="dcterms:W3CDTF">2021-08-09T17:21:56Z</dcterms:modified>
</cp:coreProperties>
</file>